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3"/>
  </p:notesMasterIdLst>
  <p:sldIdLst>
    <p:sldId id="256" r:id="rId2"/>
    <p:sldId id="283" r:id="rId3"/>
    <p:sldId id="265" r:id="rId4"/>
    <p:sldId id="285" r:id="rId5"/>
    <p:sldId id="286" r:id="rId6"/>
    <p:sldId id="259" r:id="rId7"/>
    <p:sldId id="284" r:id="rId8"/>
    <p:sldId id="261" r:id="rId9"/>
    <p:sldId id="264" r:id="rId10"/>
    <p:sldId id="262" r:id="rId11"/>
    <p:sldId id="263" r:id="rId12"/>
    <p:sldId id="288" r:id="rId13"/>
    <p:sldId id="266" r:id="rId14"/>
    <p:sldId id="278" r:id="rId15"/>
    <p:sldId id="280" r:id="rId16"/>
    <p:sldId id="281" r:id="rId17"/>
    <p:sldId id="279" r:id="rId18"/>
    <p:sldId id="276" r:id="rId19"/>
    <p:sldId id="277" r:id="rId20"/>
    <p:sldId id="267" r:id="rId21"/>
    <p:sldId id="268" r:id="rId22"/>
    <p:sldId id="269" r:id="rId23"/>
    <p:sldId id="270" r:id="rId24"/>
    <p:sldId id="271" r:id="rId25"/>
    <p:sldId id="282" r:id="rId26"/>
    <p:sldId id="272" r:id="rId27"/>
    <p:sldId id="273" r:id="rId28"/>
    <p:sldId id="289" r:id="rId29"/>
    <p:sldId id="290" r:id="rId30"/>
    <p:sldId id="274" r:id="rId31"/>
    <p:sldId id="27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A466033-B9BB-44CA-A839-5CA2FABBEAAB}">
          <p14:sldIdLst>
            <p14:sldId id="256"/>
            <p14:sldId id="283"/>
            <p14:sldId id="265"/>
            <p14:sldId id="285"/>
            <p14:sldId id="286"/>
            <p14:sldId id="259"/>
            <p14:sldId id="284"/>
            <p14:sldId id="261"/>
            <p14:sldId id="264"/>
            <p14:sldId id="262"/>
            <p14:sldId id="263"/>
            <p14:sldId id="288"/>
            <p14:sldId id="266"/>
            <p14:sldId id="278"/>
            <p14:sldId id="280"/>
            <p14:sldId id="281"/>
            <p14:sldId id="279"/>
            <p14:sldId id="276"/>
            <p14:sldId id="277"/>
            <p14:sldId id="267"/>
            <p14:sldId id="268"/>
            <p14:sldId id="269"/>
            <p14:sldId id="270"/>
            <p14:sldId id="271"/>
            <p14:sldId id="282"/>
            <p14:sldId id="272"/>
            <p14:sldId id="273"/>
            <p14:sldId id="289"/>
            <p14:sldId id="290"/>
            <p14:sldId id="274"/>
            <p14:sldId id="275"/>
          </p14:sldIdLst>
        </p14:section>
        <p14:section name="Untitled Section" id="{66AD20BA-7D55-44E8-8F9E-22BBAE3E24A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E373D2-FF9C-4458-BE68-9AE25BB44B3E}" v="111" dt="2023-08-15T19:02:53.123"/>
    <p1510:client id="{3BFBBBBD-2E9B-42B7-B925-6CBB6D38F94A}" v="4" dt="2023-08-15T16:54:55.863"/>
    <p1510:client id="{4C6517DD-27B5-42E1-8B07-9785940EBC95}" v="213" dt="2023-08-15T18:56:33.497"/>
    <p1510:client id="{7D7CFD6D-5792-4157-A8F8-1D933EDBA949}" v="278" dt="2023-08-15T16:59:00.732"/>
    <p1510:client id="{DB1DA1E3-800D-E644-937C-348C6651771A}" v="3279" dt="2023-08-15T18:08:22.545"/>
    <p1510:client id="{EC7F986A-DB9C-4E4F-909D-5EBE6479E362}" v="800" dt="2023-08-15T18:03:31.9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C953EB-4FCC-A646-AE42-D3CA3ED9F411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7F8F41-FDF9-E84B-920D-441278923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521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First of all the data we required was collected using web scraping. I then filtered the data and  produced a bar chart displaying the cases per million in each continent.   On average Europe had the greatest number of cases per million and Africa had the least number of cases.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F8F41-FDF9-E84B-920D-441278923B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93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I then conducted a statistical test on the population size and the total number of cases to calculate the z score. A negative value showed that the number of covid cases was less than the expected number and a positive score shows that the number of covid cases was more than expected. 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Africa has a negative z score showing less cases than expected. We do not know if this is a true value as there could be multiple effecting factors. For example, the number of reported cases may not reflect the actual cases in that population. 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F8F41-FDF9-E84B-920D-441278923B2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539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1D1C1D"/>
                </a:solidFill>
                <a:effectLst/>
                <a:latin typeface="Slack-Lato"/>
              </a:rPr>
              <a:t>I produced a scatter graph showing a positive correlation between average gpd and the average covid cases per million. And a Pearson corelation value of 0.62 which suggests a strong relation between the two variables.</a:t>
            </a:r>
            <a:br>
              <a:rPr lang="en-GB"/>
            </a:br>
            <a:r>
              <a:rPr lang="en-GB" b="0" i="0">
                <a:solidFill>
                  <a:srgbClr val="1D1C1D"/>
                </a:solidFill>
                <a:effectLst/>
                <a:latin typeface="Slack-Lato"/>
              </a:rPr>
              <a:t>Observing that the scatter plot is denser between 0-20000 GDP per capita and contains data for the the least cases.</a:t>
            </a:r>
          </a:p>
          <a:p>
            <a:r>
              <a:rPr lang="en-GB" b="0" i="0">
                <a:solidFill>
                  <a:srgbClr val="1D1C1D"/>
                </a:solidFill>
                <a:effectLst/>
                <a:latin typeface="Slack-Lato"/>
              </a:rPr>
              <a:t>I wanted to explore that range in the graph and filter it by country which is shown in the next slide.</a:t>
            </a:r>
          </a:p>
          <a:p>
            <a:endParaRPr lang="en-GB" b="0" i="0">
              <a:solidFill>
                <a:srgbClr val="1D1C1D"/>
              </a:solidFill>
              <a:effectLst/>
              <a:latin typeface="Slack-Lato"/>
            </a:endParaRPr>
          </a:p>
          <a:p>
            <a:endParaRPr lang="en-US"/>
          </a:p>
          <a:p>
            <a:pPr algn="l"/>
            <a:r>
              <a:rPr lang="en-GB" b="0" i="0">
                <a:solidFill>
                  <a:srgbClr val="374151"/>
                </a:solidFill>
                <a:effectLst/>
                <a:latin typeface="Söhne"/>
              </a:rPr>
              <a:t>The scatter plot shows a relationship between the two variables, but it doesn't necessarily mean that higher GDP directly causes higher COVID-19 cases. There could be various other factors at play, such as population density, healthcare infrastructure, government policies, testing capabilities, and more, that influence the spread of COVID-19 in different countries.</a:t>
            </a:r>
          </a:p>
          <a:p>
            <a:pPr algn="l"/>
            <a:r>
              <a:rPr lang="en-GB" b="0" i="0">
                <a:solidFill>
                  <a:srgbClr val="374151"/>
                </a:solidFill>
                <a:effectLst/>
                <a:latin typeface="Söhne"/>
              </a:rPr>
              <a:t>To draw any meaningful conclusions or insights from this observation, further analysis and consideration of other relevant factors would be necessary.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F8F41-FDF9-E84B-920D-441278923B2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800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graph now displays the 88 countries within that range.</a:t>
            </a:r>
          </a:p>
          <a:p>
            <a:r>
              <a:rPr lang="en-US"/>
              <a:t> The pie chart displays the countries by continent within the specific area of the previous graph.  </a:t>
            </a:r>
          </a:p>
          <a:p>
            <a:r>
              <a:rPr lang="en-US"/>
              <a:t>Europe and Africa are the biggest segments in the pie chart. Again Africa contains the majority of the countries with &lt;50000 cases per million within the 20000gdp. 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F8F41-FDF9-E84B-920D-441278923B2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50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Out of interest I also displayed data for all the European countries which showed a positive correlation between </a:t>
            </a:r>
            <a:r>
              <a:rPr lang="en-US" err="1">
                <a:cs typeface="Calibri"/>
              </a:rPr>
              <a:t>gdp</a:t>
            </a:r>
            <a:r>
              <a:rPr lang="en-US">
                <a:cs typeface="Calibri"/>
              </a:rPr>
              <a:t> and covid cases per million. </a:t>
            </a:r>
          </a:p>
          <a:p>
            <a:endParaRPr lang="en-US">
              <a:cs typeface="Calibri"/>
            </a:endParaRPr>
          </a:p>
          <a:p>
            <a:r>
              <a:rPr lang="en-US"/>
              <a:t>the coefficient correlation value shows a moderate correlation suggesting there are other variables that could affect the number of cases.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F8F41-FDF9-E84B-920D-441278923B2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18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429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3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538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8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511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782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8/15/2023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154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8/15/2023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78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8/15/2023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994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038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507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484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62-021-01122-8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orldometers.info/geography/7-continents/australia/oceania/" TargetMode="External"/><Relationship Id="rId3" Type="http://schemas.openxmlformats.org/officeDocument/2006/relationships/hyperlink" Target="https://www.worldometers.info/geography/7-continents/asia/" TargetMode="External"/><Relationship Id="rId7" Type="http://schemas.openxmlformats.org/officeDocument/2006/relationships/hyperlink" Target="https://www.worldometers.info/geography/7-continents/south-america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orldometers.info/geography/7-continents/north-america/" TargetMode="External"/><Relationship Id="rId5" Type="http://schemas.openxmlformats.org/officeDocument/2006/relationships/hyperlink" Target="https://www.worldometers.info/geography/7-continents/europe/" TargetMode="External"/><Relationship Id="rId4" Type="http://schemas.openxmlformats.org/officeDocument/2006/relationships/hyperlink" Target="https://www.worldometers.info/geography/7-continents/africa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0E0F0-8D1D-9370-337B-05E1CCC13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9491" y="2382258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solidFill>
                  <a:srgbClr val="000000"/>
                </a:solidFill>
              </a:rPr>
              <a:t>Covid-19 Data Project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470FAF-5512-01B1-A074-A8F0381BCD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US">
                <a:ea typeface="Calibri"/>
                <a:cs typeface="Calibri"/>
              </a:rPr>
              <a:t>Team 2 - B </a:t>
            </a:r>
            <a:r>
              <a:rPr lang="en-US" err="1">
                <a:ea typeface="Calibri"/>
                <a:cs typeface="Calibri"/>
              </a:rPr>
              <a:t>Ojimah</a:t>
            </a:r>
            <a:r>
              <a:rPr lang="en-US">
                <a:ea typeface="Calibri"/>
                <a:cs typeface="Calibri"/>
              </a:rPr>
              <a:t>, Z Karim, I Nira, Y Sabir &amp; S Boateng</a:t>
            </a:r>
          </a:p>
          <a:p>
            <a:pPr algn="l"/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9869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8A6B1-1A7E-BDB5-FFA4-64501E48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620" y="133182"/>
            <a:ext cx="9720072" cy="1499616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Average GDP per capita and COVID-19 cases per million in all European countries</a:t>
            </a:r>
          </a:p>
        </p:txBody>
      </p:sp>
      <p:pic>
        <p:nvPicPr>
          <p:cNvPr id="9" name="Content Placeholder 8" descr="A graph with numbers and dots&#10;&#10;Description automatically generated with medium confidence">
            <a:extLst>
              <a:ext uri="{FF2B5EF4-FFF2-40B4-BE49-F238E27FC236}">
                <a16:creationId xmlns:a16="http://schemas.microsoft.com/office/drawing/2014/main" id="{9BF1A125-3CA1-ACB4-9376-0B80B0981A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06309" y="1940943"/>
            <a:ext cx="7155520" cy="4770347"/>
          </a:xfrm>
        </p:spPr>
      </p:pic>
    </p:spTree>
    <p:extLst>
      <p:ext uri="{BB962C8B-B14F-4D97-AF65-F5344CB8AC3E}">
        <p14:creationId xmlns:p14="http://schemas.microsoft.com/office/powerpoint/2010/main" val="3838154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36A7D-83B7-340D-3B84-8CE4C2D91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/>
              <a:t>Average GDP per capita and COVID-19 cases per million in top ten highest and top 10 lowest European countries</a:t>
            </a:r>
          </a:p>
        </p:txBody>
      </p:sp>
      <p:pic>
        <p:nvPicPr>
          <p:cNvPr id="5" name="Content Placeholder 4" descr="A graph of the top 10 european countries/regions&#10;&#10;Description automatically generated">
            <a:extLst>
              <a:ext uri="{FF2B5EF4-FFF2-40B4-BE49-F238E27FC236}">
                <a16:creationId xmlns:a16="http://schemas.microsoft.com/office/drawing/2014/main" id="{EF764A66-22F0-2483-965E-02BC2D73B9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462" y="2117888"/>
            <a:ext cx="5707256" cy="3762212"/>
          </a:xfrm>
        </p:spPr>
      </p:pic>
      <p:pic>
        <p:nvPicPr>
          <p:cNvPr id="7" name="Picture 6" descr="A graph of the covid-19 cases&#10;&#10;Description automatically generated">
            <a:extLst>
              <a:ext uri="{FF2B5EF4-FFF2-40B4-BE49-F238E27FC236}">
                <a16:creationId xmlns:a16="http://schemas.microsoft.com/office/drawing/2014/main" id="{BDD97A98-0ED5-474D-93B5-D425A77F7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301" y="2117889"/>
            <a:ext cx="6032699" cy="391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837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D4793-B35A-F751-4AA7-EFC48D7AD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FLASK APP</a:t>
            </a:r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4C5F65F6-5199-0778-58EE-CBB500E7B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0" r="68635" b="32873"/>
          <a:stretch/>
        </p:blipFill>
        <p:spPr>
          <a:xfrm>
            <a:off x="1378975" y="1227523"/>
            <a:ext cx="6809500" cy="5043430"/>
          </a:xfrm>
        </p:spPr>
      </p:pic>
    </p:spTree>
    <p:extLst>
      <p:ext uri="{BB962C8B-B14F-4D97-AF65-F5344CB8AC3E}">
        <p14:creationId xmlns:p14="http://schemas.microsoft.com/office/powerpoint/2010/main" val="869520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D959B-679D-FDDB-AA17-216BF15C6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5" y="467271"/>
            <a:ext cx="4195674" cy="2052522"/>
          </a:xfrm>
        </p:spPr>
        <p:txBody>
          <a:bodyPr anchor="b">
            <a:normAutofit/>
          </a:bodyPr>
          <a:lstStyle/>
          <a:p>
            <a:r>
              <a:rPr lang="en-GB" sz="4300">
                <a:ea typeface="Calibri Light"/>
                <a:cs typeface="Calibri Light"/>
              </a:rPr>
              <a:t>Leaflet- What we learnt along the way</a:t>
            </a:r>
            <a:endParaRPr lang="en-GB" sz="43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C7997-9760-7050-4D03-58FF9A067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5359" y="2990818"/>
            <a:ext cx="4158031" cy="291387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GB" sz="2000">
              <a:solidFill>
                <a:schemeClr val="tx1">
                  <a:alpha val="80000"/>
                </a:schemeClr>
              </a:solidFill>
              <a:ea typeface="Calibri"/>
              <a:cs typeface="Calibri"/>
            </a:endParaRPr>
          </a:p>
          <a:p>
            <a:endParaRPr lang="en-GB" sz="200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6" name="Graphic 5" descr="Lightbulb and gear with solid fill">
            <a:extLst>
              <a:ext uri="{FF2B5EF4-FFF2-40B4-BE49-F238E27FC236}">
                <a16:creationId xmlns:a16="http://schemas.microsoft.com/office/drawing/2014/main" id="{74BB04CB-B7A7-FF94-D4EF-8672BE78C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7770" y="1448957"/>
            <a:ext cx="3952579" cy="395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293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31D09-69BB-F24B-77F1-502C1F721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Calibri Light"/>
                <a:cs typeface="Calibri Light"/>
              </a:rPr>
              <a:t>A map needs location data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1FAA9-B582-4805-539A-C5BCC9B4E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ea typeface="Calibri"/>
                <a:cs typeface="Calibri"/>
              </a:rPr>
              <a:t>Location dataset</a:t>
            </a:r>
          </a:p>
          <a:p>
            <a:r>
              <a:rPr lang="en-GB">
                <a:ea typeface="Calibri"/>
                <a:cs typeface="Calibri"/>
              </a:rPr>
              <a:t>Merge</a:t>
            </a:r>
          </a:p>
          <a:p>
            <a:endParaRPr lang="en-GB">
              <a:ea typeface="Calibri"/>
              <a:cs typeface="Calibri"/>
            </a:endParaRPr>
          </a:p>
          <a:p>
            <a:endParaRPr lang="en-GB">
              <a:ea typeface="Calibri"/>
              <a:cs typeface="Calibri"/>
            </a:endParaRPr>
          </a:p>
        </p:txBody>
      </p:sp>
      <p:pic>
        <p:nvPicPr>
          <p:cNvPr id="4" name="Picture 3" descr="A computer screen shot of a number&#10;&#10;Description automatically generated">
            <a:extLst>
              <a:ext uri="{FF2B5EF4-FFF2-40B4-BE49-F238E27FC236}">
                <a16:creationId xmlns:a16="http://schemas.microsoft.com/office/drawing/2014/main" id="{D3E12A23-4139-D15F-F8BB-92B6EEA67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142" y="2541756"/>
            <a:ext cx="7069393" cy="323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86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94E10-7972-A53E-7A86-9C7CF1939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+mj-lt"/>
                <a:cs typeface="+mj-lt"/>
              </a:rPr>
              <a:t>="""" &amp; A1 &amp; """"</a:t>
            </a:r>
            <a:endParaRPr lang="en-US"/>
          </a:p>
          <a:p>
            <a:r>
              <a:rPr lang="en-GB">
                <a:ea typeface="Calibri Light"/>
                <a:cs typeface="Calibri Light"/>
              </a:rPr>
              <a:t>And </a:t>
            </a:r>
            <a:r>
              <a:rPr lang="en-GB" err="1">
                <a:ea typeface="Calibri Light"/>
                <a:cs typeface="Calibri Light"/>
              </a:rPr>
              <a:t>concatonate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852AC7B5-7CE0-D5FF-58D9-7298EBD731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8313" y="2286000"/>
            <a:ext cx="7151511" cy="4022725"/>
          </a:xfrm>
        </p:spPr>
      </p:pic>
    </p:spTree>
    <p:extLst>
      <p:ext uri="{BB962C8B-B14F-4D97-AF65-F5344CB8AC3E}">
        <p14:creationId xmlns:p14="http://schemas.microsoft.com/office/powerpoint/2010/main" val="2950693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406DA-6621-0C1B-3C78-342A2717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Calibri Light"/>
                <a:cs typeface="Calibri Light"/>
              </a:rPr>
              <a:t>Paste as values to remove formulas</a:t>
            </a:r>
            <a:endParaRPr lang="en-GB"/>
          </a:p>
        </p:txBody>
      </p:sp>
      <p:pic>
        <p:nvPicPr>
          <p:cNvPr id="13" name="Content Placeholder 12" descr="A screenshot of a spreadsheet&#10;&#10;Description automatically generated">
            <a:extLst>
              <a:ext uri="{FF2B5EF4-FFF2-40B4-BE49-F238E27FC236}">
                <a16:creationId xmlns:a16="http://schemas.microsoft.com/office/drawing/2014/main" id="{25402938-7857-78E1-6A59-6D4F391471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2222" y="3217807"/>
            <a:ext cx="4743694" cy="2159111"/>
          </a:xfrm>
        </p:spPr>
      </p:pic>
    </p:spTree>
    <p:extLst>
      <p:ext uri="{BB962C8B-B14F-4D97-AF65-F5344CB8AC3E}">
        <p14:creationId xmlns:p14="http://schemas.microsoft.com/office/powerpoint/2010/main" val="2955499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AF247-03B1-B6E7-19CC-E79B3E0AE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GB" sz="3200">
                <a:ea typeface="+mj-lt"/>
                <a:cs typeface="+mj-lt"/>
              </a:rPr>
            </a:br>
            <a:r>
              <a:rPr lang="en-GB" sz="3200">
                <a:ea typeface="+mj-lt"/>
                <a:cs typeface="+mj-lt"/>
              </a:rPr>
              <a:t>Harnessing Excel to transform values</a:t>
            </a:r>
            <a:br>
              <a:rPr lang="en-GB" sz="3200">
                <a:ea typeface="+mj-lt"/>
                <a:cs typeface="+mj-lt"/>
              </a:rPr>
            </a:br>
            <a:r>
              <a:rPr lang="en-GB" sz="3200">
                <a:ea typeface="+mj-lt"/>
                <a:cs typeface="+mj-lt"/>
              </a:rPr>
              <a:t>=A2 &amp; " : '${data[</a:t>
            </a:r>
            <a:r>
              <a:rPr lang="en-GB" sz="3200" err="1">
                <a:ea typeface="+mj-lt"/>
                <a:cs typeface="+mj-lt"/>
              </a:rPr>
              <a:t>i</a:t>
            </a:r>
            <a:r>
              <a:rPr lang="en-GB" sz="3200">
                <a:ea typeface="+mj-lt"/>
                <a:cs typeface="+mj-lt"/>
              </a:rPr>
              <a:t>].value}'"</a:t>
            </a:r>
            <a:endParaRPr lang="en-US"/>
          </a:p>
          <a:p>
            <a:endParaRPr lang="en-GB" sz="3200">
              <a:ea typeface="Calibri Light" panose="020F0302020204030204"/>
              <a:cs typeface="Calibri Light" panose="020F0302020204030204"/>
            </a:endParaRPr>
          </a:p>
          <a:p>
            <a:endParaRPr lang="en-GB">
              <a:ea typeface="Calibri Light"/>
              <a:cs typeface="Calibri Light"/>
            </a:endParaRP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5C9DA1FF-31B4-A669-36E8-EEC5545F7A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938" y="2409883"/>
            <a:ext cx="9720262" cy="3774958"/>
          </a:xfrm>
        </p:spPr>
      </p:pic>
    </p:spTree>
    <p:extLst>
      <p:ext uri="{BB962C8B-B14F-4D97-AF65-F5344CB8AC3E}">
        <p14:creationId xmlns:p14="http://schemas.microsoft.com/office/powerpoint/2010/main" val="3064308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BAE06-3449-1B25-4454-B9FB6B494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solidFill>
                  <a:schemeClr val="tx1">
                    <a:alpha val="80000"/>
                  </a:schemeClr>
                </a:solidFill>
                <a:latin typeface="Calibri"/>
                <a:ea typeface="Calibri"/>
                <a:cs typeface="Calibri"/>
              </a:rPr>
              <a:t>Our data was in csv format but we needed it be in </a:t>
            </a:r>
            <a:r>
              <a:rPr lang="en-GB" sz="2000" err="1">
                <a:solidFill>
                  <a:schemeClr val="tx1">
                    <a:alpha val="80000"/>
                  </a:schemeClr>
                </a:solidFill>
                <a:latin typeface="Calibri"/>
                <a:ea typeface="Calibri"/>
                <a:cs typeface="Calibri"/>
              </a:rPr>
              <a:t>json</a:t>
            </a:r>
            <a:r>
              <a:rPr lang="en-GB" sz="2000">
                <a:solidFill>
                  <a:schemeClr val="tx1">
                    <a:alpha val="80000"/>
                  </a:schemeClr>
                </a:solidFill>
                <a:latin typeface="Calibri"/>
                <a:ea typeface="Calibri"/>
                <a:cs typeface="Calibri"/>
              </a:rPr>
              <a:t> format</a:t>
            </a:r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FB79F3DA-832F-5B3C-BBA3-7B0549D632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265" y="1292679"/>
            <a:ext cx="11695470" cy="4384842"/>
          </a:xfrm>
        </p:spPr>
      </p:pic>
    </p:spTree>
    <p:extLst>
      <p:ext uri="{BB962C8B-B14F-4D97-AF65-F5344CB8AC3E}">
        <p14:creationId xmlns:p14="http://schemas.microsoft.com/office/powerpoint/2010/main" val="612577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58EEA-3AE5-4C55-D56C-21CD5B26E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Calibri Light"/>
                <a:cs typeface="Calibri Light"/>
              </a:rPr>
              <a:t>But the data returned as a string with extra quotations</a:t>
            </a:r>
            <a:endParaRPr lang="en-GB"/>
          </a:p>
        </p:txBody>
      </p:sp>
      <p:pic>
        <p:nvPicPr>
          <p:cNvPr id="4" name="Content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FC12488-3BED-AC02-F3E6-EBBC33412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8313" y="2286000"/>
            <a:ext cx="7151511" cy="4022725"/>
          </a:xfrm>
        </p:spPr>
      </p:pic>
    </p:spTree>
    <p:extLst>
      <p:ext uri="{BB962C8B-B14F-4D97-AF65-F5344CB8AC3E}">
        <p14:creationId xmlns:p14="http://schemas.microsoft.com/office/powerpoint/2010/main" val="171691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DA85A-9854-1806-7614-AB43C967C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Calibri Light"/>
                <a:cs typeface="Calibri Light"/>
              </a:rPr>
              <a:t>Data Source</a:t>
            </a:r>
            <a:endParaRPr lang="en-GB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86EABC38-B6CF-AF55-944C-1A8E4F821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8313" y="2286000"/>
            <a:ext cx="7151511" cy="402272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F53EC9-0147-4267-AFDC-20DD49116A09}"/>
              </a:ext>
            </a:extLst>
          </p:cNvPr>
          <p:cNvSpPr txBox="1"/>
          <p:nvPr/>
        </p:nvSpPr>
        <p:spPr>
          <a:xfrm>
            <a:off x="4034287" y="224287"/>
            <a:ext cx="751648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969696"/>
                </a:solidFill>
                <a:latin typeface="Courier New"/>
                <a:cs typeface="Courier New"/>
              </a:rPr>
              <a:t>Mathieu, E., Ritchie, H., Ortiz-Ospina, E. et al. </a:t>
            </a:r>
            <a:r>
              <a:rPr lang="en-US">
                <a:solidFill>
                  <a:srgbClr val="1D3D63"/>
                </a:solidFill>
                <a:latin typeface="Courier New"/>
                <a:cs typeface="Courier New"/>
                <a:hlinkClick r:id="rId3"/>
              </a:rPr>
              <a:t>A global database of COVID-19 vaccinations. Nat Hum Behav (2021)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241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223B7-2FB7-7FC4-EBEA-3B6F58BED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Calibri Light"/>
                <a:cs typeface="Calibri Light"/>
              </a:rPr>
              <a:t>Changing all occurances</a:t>
            </a:r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65CF3C-8A4D-3114-99C9-B9EFE8DCC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EDCD89C-7DDC-2661-8B07-6F1222DA7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658" y="1195659"/>
            <a:ext cx="9957618" cy="559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59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08E12-0277-D29A-180C-414C6C578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Calibri Light"/>
                <a:cs typeface="Calibri Light"/>
              </a:rPr>
              <a:t>Changing all </a:t>
            </a:r>
            <a:r>
              <a:rPr lang="en-GB" err="1">
                <a:ea typeface="Calibri Light"/>
                <a:cs typeface="Calibri Light"/>
              </a:rPr>
              <a:t>occurances</a:t>
            </a:r>
            <a:r>
              <a:rPr lang="en-GB">
                <a:ea typeface="Calibri Light"/>
                <a:cs typeface="Calibri Light"/>
              </a:rPr>
              <a:t>/ Find and replace</a:t>
            </a:r>
            <a:endParaRPr lang="en-GB"/>
          </a:p>
        </p:txBody>
      </p:sp>
      <p:pic>
        <p:nvPicPr>
          <p:cNvPr id="4" name="Content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3D673E7-5110-9371-8F87-7813111E50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4169" y="2611437"/>
            <a:ext cx="6019800" cy="3371850"/>
          </a:xfrm>
        </p:spPr>
      </p:pic>
    </p:spTree>
    <p:extLst>
      <p:ext uri="{BB962C8B-B14F-4D97-AF65-F5344CB8AC3E}">
        <p14:creationId xmlns:p14="http://schemas.microsoft.com/office/powerpoint/2010/main" val="3904225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CD4B1-0C18-745B-8634-EEA44BEA3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Calibri Light"/>
                <a:cs typeface="Calibri Light"/>
              </a:rPr>
              <a:t>Hiding sections</a:t>
            </a:r>
            <a:endParaRPr lang="en-GB"/>
          </a:p>
        </p:txBody>
      </p:sp>
      <p:pic>
        <p:nvPicPr>
          <p:cNvPr id="4" name="Content Placeholder 3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959BBB87-7F28-AD7D-B733-799920684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983" y="3030076"/>
            <a:ext cx="5400551" cy="3036274"/>
          </a:xfr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03037D9-12C0-428F-8798-0214A40F7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884" y="1821733"/>
            <a:ext cx="6221361" cy="349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105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D0908-3BFB-9C24-5522-8B70502CE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Calibri Light"/>
                <a:cs typeface="Calibri Light"/>
              </a:rPr>
              <a:t>Toggling on/off code – Ctrl + /</a:t>
            </a:r>
            <a:endParaRPr lang="en-GB"/>
          </a:p>
        </p:txBody>
      </p:sp>
      <p:pic>
        <p:nvPicPr>
          <p:cNvPr id="4" name="Content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0DC280B-E170-6526-2A39-C43C60E44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6864" y="2286000"/>
            <a:ext cx="6974409" cy="4022725"/>
          </a:xfrm>
        </p:spPr>
      </p:pic>
    </p:spTree>
    <p:extLst>
      <p:ext uri="{BB962C8B-B14F-4D97-AF65-F5344CB8AC3E}">
        <p14:creationId xmlns:p14="http://schemas.microsoft.com/office/powerpoint/2010/main" val="458510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FD9C0-7FEE-CE99-3783-8E48F2E81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Calibri Light"/>
                <a:cs typeface="Calibri Light"/>
              </a:rPr>
              <a:t>Errors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31198-59D1-A8E0-29FA-5FAA4C041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ea typeface="Calibri" panose="020F0502020204030204"/>
                <a:cs typeface="Calibri" panose="020F0502020204030204"/>
              </a:rPr>
              <a:t>Multiple loops!</a:t>
            </a:r>
          </a:p>
          <a:p>
            <a:pPr marL="0" indent="0">
              <a:buNone/>
            </a:pPr>
            <a:endParaRPr lang="en-GB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36268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76DF3-9970-8894-E5F2-64B92FBDF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Calibri Light"/>
                <a:cs typeface="Calibri Light"/>
              </a:rPr>
              <a:t>Knowing where your loop ends is critical</a:t>
            </a:r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F76FF7DC-5653-346C-E411-F0DC752F1B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9904" y="2286000"/>
            <a:ext cx="7148330" cy="4022725"/>
          </a:xfrm>
        </p:spPr>
      </p:pic>
    </p:spTree>
    <p:extLst>
      <p:ext uri="{BB962C8B-B14F-4D97-AF65-F5344CB8AC3E}">
        <p14:creationId xmlns:p14="http://schemas.microsoft.com/office/powerpoint/2010/main" val="923979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19D6D-4DFC-501E-1B40-CA4C6D1C7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Calibri Light"/>
                <a:cs typeface="Calibri Light"/>
              </a:rPr>
              <a:t>ChatGPT /</a:t>
            </a:r>
            <a:r>
              <a:rPr lang="en-GB" err="1">
                <a:ea typeface="Calibri Light"/>
                <a:cs typeface="Calibri Light"/>
              </a:rPr>
              <a:t>Stackoverflow</a:t>
            </a:r>
            <a:r>
              <a:rPr lang="en-GB">
                <a:ea typeface="Calibri Light"/>
                <a:cs typeface="Calibri Light"/>
              </a:rPr>
              <a:t> are our friends</a:t>
            </a:r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F7C44D4E-95CF-E0F1-1D22-0DDD920CE9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6254" y="2286000"/>
            <a:ext cx="7155630" cy="4022725"/>
          </a:xfrm>
        </p:spPr>
      </p:pic>
    </p:spTree>
    <p:extLst>
      <p:ext uri="{BB962C8B-B14F-4D97-AF65-F5344CB8AC3E}">
        <p14:creationId xmlns:p14="http://schemas.microsoft.com/office/powerpoint/2010/main" val="3050601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24C-23EA-DAA0-925D-068A0A753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3F138B91-14AF-7E63-D55D-14B4E90065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9" t="4942" r="-126" b="5163"/>
          <a:stretch/>
        </p:blipFill>
        <p:spPr>
          <a:xfrm>
            <a:off x="46764" y="585216"/>
            <a:ext cx="12183228" cy="6165496"/>
          </a:xfrm>
        </p:spPr>
      </p:pic>
    </p:spTree>
    <p:extLst>
      <p:ext uri="{BB962C8B-B14F-4D97-AF65-F5344CB8AC3E}">
        <p14:creationId xmlns:p14="http://schemas.microsoft.com/office/powerpoint/2010/main" val="2723302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D5C13-4CFD-766E-7E3A-EF118BDDD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Plugins</a:t>
            </a:r>
            <a:endParaRPr lang="en-GB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CF06F3E1-7E20-95C1-EEB9-D13E172D16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2817" y="1566833"/>
            <a:ext cx="6350894" cy="4351338"/>
          </a:xfrm>
        </p:spPr>
      </p:pic>
    </p:spTree>
    <p:extLst>
      <p:ext uri="{BB962C8B-B14F-4D97-AF65-F5344CB8AC3E}">
        <p14:creationId xmlns:p14="http://schemas.microsoft.com/office/powerpoint/2010/main" val="3328100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59F90-D495-EF2A-1FE2-E1CB307E6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Index.html   &lt;head&gt; section</a:t>
            </a:r>
            <a:endParaRPr lang="en-GB"/>
          </a:p>
        </p:txBody>
      </p:sp>
      <p:pic>
        <p:nvPicPr>
          <p:cNvPr id="4" name="Content Placeholder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117A8D5-830A-EC9E-C3C9-5CF9AA1921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2585" y="2286000"/>
            <a:ext cx="6422968" cy="4022725"/>
          </a:xfrm>
        </p:spPr>
      </p:pic>
    </p:spTree>
    <p:extLst>
      <p:ext uri="{BB962C8B-B14F-4D97-AF65-F5344CB8AC3E}">
        <p14:creationId xmlns:p14="http://schemas.microsoft.com/office/powerpoint/2010/main" val="2619555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DA831-3173-397D-600F-F9A667FB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Information within the dataset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36679-CFBE-994D-341D-2288DF8DB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>
                <a:ea typeface="Calibri" panose="020F0502020204030204"/>
                <a:cs typeface="Calibri" panose="020F0502020204030204"/>
              </a:rPr>
              <a:t>&gt; 300,000 records - daily COVID returns  from around the world, </a:t>
            </a:r>
            <a:endParaRPr lang="en-US" sz="3200">
              <a:cs typeface="Calibri"/>
            </a:endParaRPr>
          </a:p>
          <a:p>
            <a:r>
              <a:rPr lang="en-GB" sz="3200">
                <a:ea typeface="Calibri" panose="020F0502020204030204"/>
                <a:cs typeface="Calibri" panose="020F0502020204030204"/>
              </a:rPr>
              <a:t>Multiple categories: ICU capacity, smoking status, disease, development index, absolute case rates, death rates etc. </a:t>
            </a:r>
            <a:endParaRPr lang="en-GB" sz="3200">
              <a:cs typeface="Calibri"/>
            </a:endParaRPr>
          </a:p>
          <a:p>
            <a:r>
              <a:rPr lang="en-GB" sz="3200">
                <a:ea typeface="Calibri"/>
                <a:cs typeface="Calibri"/>
              </a:rPr>
              <a:t>Continuous data that is constantly being updated.</a:t>
            </a:r>
          </a:p>
          <a:p>
            <a:pPr marL="0" indent="0">
              <a:buNone/>
            </a:pPr>
            <a:endParaRPr lang="en-GB">
              <a:ea typeface="Calibri"/>
              <a:cs typeface="Calibri"/>
            </a:endParaRPr>
          </a:p>
          <a:p>
            <a:endParaRPr lang="en-GB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7848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6F066-22D0-DAF4-4433-203F0F379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DF7F3-0AAA-637A-8C8C-34D8A4533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606" y="1833509"/>
            <a:ext cx="10036278" cy="408095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GB">
              <a:cs typeface="Calibri" panose="020F0502020204030204"/>
            </a:endParaRPr>
          </a:p>
          <a:p>
            <a:pPr>
              <a:buFont typeface="Arial" panose="020B0602020104020603" pitchFamily="34" charset="0"/>
              <a:buChar char="•"/>
            </a:pPr>
            <a:r>
              <a:rPr lang="en-GB">
                <a:ea typeface="+mn-lt"/>
                <a:cs typeface="+mn-lt"/>
              </a:rPr>
              <a:t>Vaccination Impact</a:t>
            </a:r>
          </a:p>
          <a:p>
            <a:pPr>
              <a:buFont typeface="Arial" panose="020B0602020104020603" pitchFamily="34" charset="0"/>
              <a:buChar char="•"/>
            </a:pPr>
            <a:r>
              <a:rPr lang="en-GB">
                <a:ea typeface="+mn-lt"/>
                <a:cs typeface="+mn-lt"/>
              </a:rPr>
              <a:t>Economic Influence</a:t>
            </a:r>
          </a:p>
          <a:p>
            <a:pPr>
              <a:buFont typeface="Arial" panose="020B0602020104020603" pitchFamily="34" charset="0"/>
              <a:buChar char="•"/>
            </a:pPr>
            <a:r>
              <a:rPr lang="en-GB">
                <a:ea typeface="+mn-lt"/>
                <a:cs typeface="+mn-lt"/>
              </a:rPr>
              <a:t>Successful Strategies</a:t>
            </a:r>
          </a:p>
          <a:p>
            <a:pPr>
              <a:buFont typeface="Arial" panose="020B0602020104020603" pitchFamily="34" charset="0"/>
              <a:buChar char="•"/>
            </a:pPr>
            <a:r>
              <a:rPr lang="en-GB">
                <a:ea typeface="+mn-lt"/>
                <a:cs typeface="+mn-lt"/>
              </a:rPr>
              <a:t>Vaccination Progress</a:t>
            </a:r>
          </a:p>
          <a:p>
            <a:pPr>
              <a:buFont typeface="Arial" panose="020B0602020104020603" pitchFamily="34" charset="0"/>
              <a:buChar char="•"/>
            </a:pPr>
            <a:r>
              <a:rPr lang="en-GB">
                <a:ea typeface="+mn-lt"/>
                <a:cs typeface="+mn-lt"/>
              </a:rPr>
              <a:t>Stringency Measures</a:t>
            </a:r>
          </a:p>
          <a:p>
            <a:pPr>
              <a:buFont typeface="Arial" panose="020B0602020104020603" pitchFamily="34" charset="0"/>
              <a:buChar char="•"/>
            </a:pPr>
            <a:r>
              <a:rPr lang="en-GB">
                <a:ea typeface="+mn-lt"/>
                <a:cs typeface="+mn-lt"/>
              </a:rPr>
              <a:t>Policy Effectiveness</a:t>
            </a:r>
            <a:endParaRPr lang="en-GB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7298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3C57E-632B-B472-EB1E-C37F0BCE6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THANK YOU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3036761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8CC4-43DE-B3DB-C2AC-19176AE53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Data cleaning</a:t>
            </a:r>
            <a:endParaRPr lang="en-GB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1DC7E1BC-D28F-26B1-45B4-A71A2FB34D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006" y="1744658"/>
            <a:ext cx="4432168" cy="2131988"/>
          </a:xfr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FEDF5AC-AF32-7126-370A-5C76F7FA6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01" y="4425911"/>
            <a:ext cx="4832653" cy="2362860"/>
          </a:xfrm>
          <a:prstGeom prst="rect">
            <a:avLst/>
          </a:prstGeom>
        </p:spPr>
      </p:pic>
      <p:pic>
        <p:nvPicPr>
          <p:cNvPr id="9" name="Picture 8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3835A294-7770-CE55-5539-AFBAEEE72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957" y="1898206"/>
            <a:ext cx="3617101" cy="536603"/>
          </a:xfrm>
          <a:prstGeom prst="rect">
            <a:avLst/>
          </a:prstGeom>
        </p:spPr>
      </p:pic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2565C8D-24BD-A309-D011-123EC5B6B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255" y="3746570"/>
            <a:ext cx="4644469" cy="2737409"/>
          </a:xfrm>
          <a:prstGeom prst="rect">
            <a:avLst/>
          </a:prstGeom>
        </p:spPr>
      </p:pic>
      <p:pic>
        <p:nvPicPr>
          <p:cNvPr id="11" name="Picture 10" descr="A blue arrow pointing down&#10;&#10;Description automatically generated">
            <a:extLst>
              <a:ext uri="{FF2B5EF4-FFF2-40B4-BE49-F238E27FC236}">
                <a16:creationId xmlns:a16="http://schemas.microsoft.com/office/drawing/2014/main" id="{EF18C92F-2BD3-0774-525F-26A5B9BE8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9029" y="3881970"/>
            <a:ext cx="718572" cy="809892"/>
          </a:xfrm>
          <a:prstGeom prst="rect">
            <a:avLst/>
          </a:prstGeom>
        </p:spPr>
      </p:pic>
      <p:pic>
        <p:nvPicPr>
          <p:cNvPr id="12" name="Picture 11" descr="A blue arrow pointing up&#10;&#10;Description automatically generated">
            <a:extLst>
              <a:ext uri="{FF2B5EF4-FFF2-40B4-BE49-F238E27FC236}">
                <a16:creationId xmlns:a16="http://schemas.microsoft.com/office/drawing/2014/main" id="{8D137257-4474-DAF3-B7C6-7DC18400C9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9431" y="2384354"/>
            <a:ext cx="1709117" cy="2182054"/>
          </a:xfrm>
          <a:prstGeom prst="rect">
            <a:avLst/>
          </a:prstGeom>
        </p:spPr>
      </p:pic>
      <p:pic>
        <p:nvPicPr>
          <p:cNvPr id="13" name="Picture 12" descr="A blue arrow pointing down&#10;&#10;Description automatically generated">
            <a:extLst>
              <a:ext uri="{FF2B5EF4-FFF2-40B4-BE49-F238E27FC236}">
                <a16:creationId xmlns:a16="http://schemas.microsoft.com/office/drawing/2014/main" id="{806CC0FC-92B6-48E3-ED3D-510072977E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3080" y="2623013"/>
            <a:ext cx="718572" cy="91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511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43912-C719-C9C7-9EAB-E33D3626C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>
                <a:cs typeface="Calibri Light"/>
              </a:rPr>
              <a:t>One &amp; two doses of the vaccine</a:t>
            </a:r>
            <a:endParaRPr lang="en-US"/>
          </a:p>
        </p:txBody>
      </p:sp>
      <p:pic>
        <p:nvPicPr>
          <p:cNvPr id="13" name="Media1">
            <a:hlinkClick r:id="" action="ppaction://media"/>
            <a:extLst>
              <a:ext uri="{FF2B5EF4-FFF2-40B4-BE49-F238E27FC236}">
                <a16:creationId xmlns:a16="http://schemas.microsoft.com/office/drawing/2014/main" id="{413AB962-A933-5087-2F48-5D67301E42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0864" y="1594639"/>
            <a:ext cx="9348619" cy="452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7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9DF5A-8774-53BA-6D80-E27603DA5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800"/>
              <a:t>Average COVID_19 cases per continent showed Europe having on average the greatest number of cases. </a:t>
            </a:r>
          </a:p>
        </p:txBody>
      </p:sp>
      <p:pic>
        <p:nvPicPr>
          <p:cNvPr id="5" name="Content Placeholder 4" descr="A graph of blue bars&#10;&#10;Description automatically generated">
            <a:extLst>
              <a:ext uri="{FF2B5EF4-FFF2-40B4-BE49-F238E27FC236}">
                <a16:creationId xmlns:a16="http://schemas.microsoft.com/office/drawing/2014/main" id="{7B15C0AE-74DE-A923-C8D0-0024C62D5E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06730"/>
            <a:ext cx="5777609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300C79-CB23-DA23-06A2-0BB71523237F}"/>
              </a:ext>
            </a:extLst>
          </p:cNvPr>
          <p:cNvSpPr txBox="1"/>
          <p:nvPr/>
        </p:nvSpPr>
        <p:spPr>
          <a:xfrm>
            <a:off x="7263509" y="1987034"/>
            <a:ext cx="47379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Country with the Most Cases of COVID-19 on average: Cyprus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213605-300E-D8E3-6863-10B93C08CE16}"/>
              </a:ext>
            </a:extLst>
          </p:cNvPr>
          <p:cNvSpPr txBox="1"/>
          <p:nvPr/>
        </p:nvSpPr>
        <p:spPr>
          <a:xfrm>
            <a:off x="7137617" y="2906965"/>
            <a:ext cx="4216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Country with the Least Cases of COVID-19 on average: Asia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35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C042-9C28-D400-BBB6-AA87BC444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Statistical test – Z score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C0C2E29-1751-B7A3-51BD-D1E86CC7B7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2863731"/>
              </p:ext>
            </p:extLst>
          </p:nvPr>
        </p:nvGraphicFramePr>
        <p:xfrm>
          <a:off x="838200" y="1854380"/>
          <a:ext cx="10319635" cy="4091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4644">
                  <a:extLst>
                    <a:ext uri="{9D8B030D-6E8A-4147-A177-3AD203B41FA5}">
                      <a16:colId xmlns:a16="http://schemas.microsoft.com/office/drawing/2014/main" val="3902839383"/>
                    </a:ext>
                  </a:extLst>
                </a:gridCol>
                <a:gridCol w="2116848">
                  <a:extLst>
                    <a:ext uri="{9D8B030D-6E8A-4147-A177-3AD203B41FA5}">
                      <a16:colId xmlns:a16="http://schemas.microsoft.com/office/drawing/2014/main" val="1180945848"/>
                    </a:ext>
                  </a:extLst>
                </a:gridCol>
                <a:gridCol w="4209642">
                  <a:extLst>
                    <a:ext uri="{9D8B030D-6E8A-4147-A177-3AD203B41FA5}">
                      <a16:colId xmlns:a16="http://schemas.microsoft.com/office/drawing/2014/main" val="2447319575"/>
                    </a:ext>
                  </a:extLst>
                </a:gridCol>
                <a:gridCol w="2838501">
                  <a:extLst>
                    <a:ext uri="{9D8B030D-6E8A-4147-A177-3AD203B41FA5}">
                      <a16:colId xmlns:a16="http://schemas.microsoft.com/office/drawing/2014/main" val="1502761184"/>
                    </a:ext>
                  </a:extLst>
                </a:gridCol>
              </a:tblGrid>
              <a:tr h="527896">
                <a:tc>
                  <a:txBody>
                    <a:bodyPr/>
                    <a:lstStyle/>
                    <a:p>
                      <a:endParaRPr lang="en-GB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Population Size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Total Number of Covid Cases to date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Z -score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14538650"/>
                  </a:ext>
                </a:extLst>
              </a:tr>
              <a:tr h="527896"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  <a:hlinkClick r:id="rId3"/>
                        </a:rPr>
                        <a:t>Asia</a:t>
                      </a:r>
                      <a:endParaRPr lang="en-GB" sz="11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4,753,079,726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/>
                        <a:t>299562963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/>
                        <a:t>-13.69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71862446"/>
                  </a:ext>
                </a:extLst>
              </a:tr>
              <a:tr h="527896"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  <a:hlinkClick r:id="rId4"/>
                        </a:rPr>
                        <a:t>Africa</a:t>
                      </a:r>
                      <a:endParaRPr lang="en-GB" sz="11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1,460,481,772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/>
                        <a:t>13105369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-142.35</a:t>
                      </a:r>
                      <a:endParaRPr lang="en-GB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91333488"/>
                  </a:ext>
                </a:extLst>
              </a:tr>
              <a:tr h="527896"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  <a:hlinkClick r:id="rId5"/>
                        </a:rPr>
                        <a:t>Europe</a:t>
                      </a:r>
                      <a:endParaRPr lang="en-GB" sz="11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740,433,713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/>
                        <a:t>249063684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76.95</a:t>
                      </a:r>
                      <a:endParaRPr lang="en-GB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9090592"/>
                  </a:ext>
                </a:extLst>
              </a:tr>
              <a:tr h="659870"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  <a:hlinkClick r:id="rId6"/>
                        </a:rPr>
                        <a:t>North America</a:t>
                      </a:r>
                      <a:endParaRPr lang="en-GB" sz="11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604,182,517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/>
                        <a:t>124412341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41.47</a:t>
                      </a:r>
                      <a:endParaRPr lang="en-GB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97878770"/>
                  </a:ext>
                </a:extLst>
              </a:tr>
              <a:tr h="659870"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  <a:hlinkClick r:id="rId7"/>
                        </a:rPr>
                        <a:t>South America</a:t>
                      </a:r>
                      <a:endParaRPr lang="en-GB" sz="11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439,719,009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/>
                        <a:t>68804807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30.22</a:t>
                      </a:r>
                      <a:endParaRPr lang="en-GB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92293405"/>
                  </a:ext>
                </a:extLst>
              </a:tr>
              <a:tr h="659870"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  <a:hlinkClick r:id="rId8"/>
                        </a:rPr>
                        <a:t>Australia/Oceania</a:t>
                      </a:r>
                      <a:endParaRPr lang="en-GB" sz="11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46,004,866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/>
                        <a:t>14414388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25.61</a:t>
                      </a:r>
                      <a:endParaRPr lang="en-GB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365096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9628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1C24E-A2D2-9CBA-B0EB-B3C55DB90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054" y="11359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/>
              <a:t>Positive Correlation between Average GDP per capita and COVID-19 cases per million in countries</a:t>
            </a:r>
          </a:p>
        </p:txBody>
      </p:sp>
      <p:pic>
        <p:nvPicPr>
          <p:cNvPr id="9" name="Content Placeholder 8" descr="A graph of data showing the relationship between gdp and covid-19 cases&#10;&#10;Description automatically generated">
            <a:extLst>
              <a:ext uri="{FF2B5EF4-FFF2-40B4-BE49-F238E27FC236}">
                <a16:creationId xmlns:a16="http://schemas.microsoft.com/office/drawing/2014/main" id="{22C65D63-40A3-4F17-3FAC-B946E5341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23797" y="1448324"/>
            <a:ext cx="7459161" cy="496537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61E9ED-BFF9-C327-4597-5024FBB55B20}"/>
              </a:ext>
            </a:extLst>
          </p:cNvPr>
          <p:cNvSpPr txBox="1"/>
          <p:nvPr/>
        </p:nvSpPr>
        <p:spPr>
          <a:xfrm>
            <a:off x="9000478" y="1898342"/>
            <a:ext cx="3039122" cy="4247317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>
                <a:solidFill>
                  <a:srgbClr val="374151"/>
                </a:solidFill>
                <a:latin typeface="Söhne"/>
              </a:rPr>
              <a:t>1 indicates a strong positive linear correlation,</a:t>
            </a:r>
          </a:p>
          <a:p>
            <a:pPr>
              <a:buChar char="•"/>
            </a:pPr>
            <a:r>
              <a:rPr lang="en-US">
                <a:solidFill>
                  <a:srgbClr val="374151"/>
                </a:solidFill>
                <a:latin typeface="Söhne"/>
              </a:rPr>
              <a:t>-1 indicates a strong negative linear correlation,</a:t>
            </a:r>
          </a:p>
          <a:p>
            <a:pPr>
              <a:buChar char="•"/>
            </a:pPr>
            <a:r>
              <a:rPr lang="en-US">
                <a:solidFill>
                  <a:srgbClr val="374151"/>
                </a:solidFill>
                <a:latin typeface="Söhne"/>
              </a:rPr>
              <a:t>0 indicates no linear correlation.</a:t>
            </a:r>
          </a:p>
          <a:p>
            <a:endParaRPr lang="en-US">
              <a:solidFill>
                <a:srgbClr val="374151"/>
              </a:solidFill>
              <a:latin typeface="Söhne"/>
            </a:endParaRPr>
          </a:p>
          <a:p>
            <a:endParaRPr lang="en-US">
              <a:solidFill>
                <a:srgbClr val="374151"/>
              </a:solidFill>
              <a:latin typeface="Söhne"/>
            </a:endParaRPr>
          </a:p>
          <a:p>
            <a:r>
              <a:rPr lang="en-US">
                <a:solidFill>
                  <a:srgbClr val="374151"/>
                </a:solidFill>
                <a:latin typeface="Söhne"/>
              </a:rPr>
              <a:t>The closer the absolute value of the coefficient is to 1, the stronger the correlation. </a:t>
            </a:r>
          </a:p>
          <a:p>
            <a:endParaRPr lang="en-US">
              <a:solidFill>
                <a:srgbClr val="374151"/>
              </a:solidFill>
              <a:latin typeface="Söhne"/>
            </a:endParaRPr>
          </a:p>
          <a:p>
            <a:endParaRPr lang="en-US">
              <a:solidFill>
                <a:srgbClr val="374151"/>
              </a:solidFill>
              <a:latin typeface="Söhne"/>
            </a:endParaRPr>
          </a:p>
          <a:p>
            <a:endParaRPr lang="en-US">
              <a:solidFill>
                <a:srgbClr val="374151"/>
              </a:solidFill>
              <a:latin typeface="Söhne"/>
            </a:endParaRPr>
          </a:p>
          <a:p>
            <a:endParaRPr lang="en-US">
              <a:solidFill>
                <a:srgbClr val="37415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048096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78D1A-8D4B-9F78-4308-8CBF7015E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/>
              <a:t>Distribution of COVID-19 cases per million &lt;50000 within a 20000 GDP in countries. </a:t>
            </a:r>
          </a:p>
        </p:txBody>
      </p:sp>
      <p:pic>
        <p:nvPicPr>
          <p:cNvPr id="7" name="Content Placeholder 6" descr="A map of countries/regions with black and blue dots&#10;&#10;Description automatically generated">
            <a:extLst>
              <a:ext uri="{FF2B5EF4-FFF2-40B4-BE49-F238E27FC236}">
                <a16:creationId xmlns:a16="http://schemas.microsoft.com/office/drawing/2014/main" id="{FC9116A1-3EFE-DBB1-A363-5984A3886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163" y="1690688"/>
            <a:ext cx="6329265" cy="4179704"/>
          </a:xfrm>
        </p:spPr>
      </p:pic>
      <p:pic>
        <p:nvPicPr>
          <p:cNvPr id="11" name="Picture 10" descr="A pie chart with numbers and a number of countries/regions&#10;&#10;Description automatically generated">
            <a:extLst>
              <a:ext uri="{FF2B5EF4-FFF2-40B4-BE49-F238E27FC236}">
                <a16:creationId xmlns:a16="http://schemas.microsoft.com/office/drawing/2014/main" id="{AAB68E90-A1C0-32BD-F350-03EB62617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530" y="1617497"/>
            <a:ext cx="5172307" cy="48753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53F6FC4-FF0B-2908-92B3-AD7CC01F2D0A}"/>
              </a:ext>
            </a:extLst>
          </p:cNvPr>
          <p:cNvSpPr txBox="1"/>
          <p:nvPr/>
        </p:nvSpPr>
        <p:spPr>
          <a:xfrm>
            <a:off x="553079" y="6073592"/>
            <a:ext cx="52889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Number of countries within the specified range: 88 countries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808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870</Words>
  <Application>Microsoft Office PowerPoint</Application>
  <PresentationFormat>Widescreen</PresentationFormat>
  <Paragraphs>106</Paragraphs>
  <Slides>31</Slides>
  <Notes>5</Notes>
  <HiddenSlides>1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Courier New</vt:lpstr>
      <vt:lpstr>Slack-Lato</vt:lpstr>
      <vt:lpstr>Söhne</vt:lpstr>
      <vt:lpstr>Tw Cen MT</vt:lpstr>
      <vt:lpstr>Tw Cen MT Condensed</vt:lpstr>
      <vt:lpstr>Wingdings 3</vt:lpstr>
      <vt:lpstr>Integral</vt:lpstr>
      <vt:lpstr>Covid-19 Data Project 3</vt:lpstr>
      <vt:lpstr>Data Source</vt:lpstr>
      <vt:lpstr>Information within the dataset</vt:lpstr>
      <vt:lpstr>Data cleaning</vt:lpstr>
      <vt:lpstr>One &amp; two doses of the vaccine</vt:lpstr>
      <vt:lpstr>Average COVID_19 cases per continent showed Europe having on average the greatest number of cases. </vt:lpstr>
      <vt:lpstr>Statistical test – Z score </vt:lpstr>
      <vt:lpstr>Positive Correlation between Average GDP per capita and COVID-19 cases per million in countries</vt:lpstr>
      <vt:lpstr>Distribution of COVID-19 cases per million &lt;50000 within a 20000 GDP in countries. </vt:lpstr>
      <vt:lpstr>Average GDP per capita and COVID-19 cases per million in all European countries</vt:lpstr>
      <vt:lpstr>Average GDP per capita and COVID-19 cases per million in top ten highest and top 10 lowest European countries</vt:lpstr>
      <vt:lpstr>FLASK APP</vt:lpstr>
      <vt:lpstr>Leaflet- What we learnt along the way</vt:lpstr>
      <vt:lpstr>A map needs location data</vt:lpstr>
      <vt:lpstr>="""" &amp; A1 &amp; """" And concatonate</vt:lpstr>
      <vt:lpstr>Paste as values to remove formulas</vt:lpstr>
      <vt:lpstr> Harnessing Excel to transform values =A2 &amp; " : '${data[i].value}'"  </vt:lpstr>
      <vt:lpstr>Our data was in csv format but we needed it be in json format</vt:lpstr>
      <vt:lpstr>But the data returned as a string with extra quotations</vt:lpstr>
      <vt:lpstr>Changing all occurances</vt:lpstr>
      <vt:lpstr>Changing all occurances/ Find and replace</vt:lpstr>
      <vt:lpstr>Hiding sections</vt:lpstr>
      <vt:lpstr>Toggling on/off code – Ctrl + /</vt:lpstr>
      <vt:lpstr>Errors</vt:lpstr>
      <vt:lpstr>Knowing where your loop ends is critical</vt:lpstr>
      <vt:lpstr>ChatGPT /Stackoverflow are our friends</vt:lpstr>
      <vt:lpstr>PowerPoint Presentation</vt:lpstr>
      <vt:lpstr>Plugins</vt:lpstr>
      <vt:lpstr>Index.html   &lt;head&gt; section</vt:lpstr>
      <vt:lpstr>Conclusion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Cobid-19 Data Project 3</dc:title>
  <dc:creator>mahdi.ali</dc:creator>
  <cp:lastModifiedBy>Savina Boateng</cp:lastModifiedBy>
  <cp:revision>3</cp:revision>
  <dcterms:created xsi:type="dcterms:W3CDTF">2023-08-15T13:46:54Z</dcterms:created>
  <dcterms:modified xsi:type="dcterms:W3CDTF">2023-08-15T19:40:19Z</dcterms:modified>
</cp:coreProperties>
</file>